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CCFFFF"/>
    <a:srgbClr val="9900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E6B49-7166-4610-9E72-69ED134A3357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98F0-31B6-4C4D-BDBE-2929B0D1B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600" dirty="0" smtClean="0">
              <a:solidFill>
                <a:srgbClr val="00B0F0"/>
              </a:solidFill>
            </a:endParaRPr>
          </a:p>
          <a:p>
            <a:pPr algn="ctr"/>
            <a:r>
              <a:rPr lang="en-GB" sz="3600" dirty="0" smtClean="0">
                <a:solidFill>
                  <a:srgbClr val="FF00FF"/>
                </a:solidFill>
              </a:rPr>
              <a:t>Content </a:t>
            </a:r>
            <a:r>
              <a:rPr lang="en-GB" sz="3600" dirty="0" smtClean="0">
                <a:solidFill>
                  <a:srgbClr val="FF00FF"/>
                </a:solidFill>
              </a:rPr>
              <a:t>Prepared by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sz="700" dirty="0" smtClean="0"/>
          </a:p>
          <a:p>
            <a:endParaRPr lang="en-GB" dirty="0" smtClean="0"/>
          </a:p>
          <a:p>
            <a:pPr algn="ctr"/>
            <a:r>
              <a:rPr lang="en-GB" sz="7200" b="1" dirty="0" smtClean="0">
                <a:solidFill>
                  <a:srgbClr val="00B050"/>
                </a:solidFill>
              </a:rPr>
              <a:t>Ms. C. SASIKALA</a:t>
            </a:r>
          </a:p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Assistant Professor,</a:t>
            </a:r>
          </a:p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Department of English,</a:t>
            </a:r>
          </a:p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Jamal Mohamed College,</a:t>
            </a:r>
          </a:p>
          <a:p>
            <a:pPr algn="ctr"/>
            <a:r>
              <a:rPr lang="en-GB" sz="4800" dirty="0" err="1" smtClean="0">
                <a:solidFill>
                  <a:srgbClr val="FF0000"/>
                </a:solidFill>
              </a:rPr>
              <a:t>Trichy</a:t>
            </a:r>
            <a:r>
              <a:rPr lang="en-GB" sz="4800" dirty="0" smtClean="0">
                <a:solidFill>
                  <a:srgbClr val="FF0000"/>
                </a:solidFill>
              </a:rPr>
              <a:t> – 620 020.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FF00"/>
                </a:solidFill>
                <a:latin typeface="Castellar" pitchFamily="18" charset="0"/>
              </a:rPr>
              <a:t>QUESTION TAG</a:t>
            </a:r>
            <a:endParaRPr lang="en-US" sz="9600" b="1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Definition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Tag questions are questions attached to the end of a statement in order to draw attention to it or give it an added force.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Methods of framing tag questions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If the statement is positive, the tag is negative.</a:t>
            </a:r>
          </a:p>
          <a:p>
            <a:pPr marL="514350" indent="-514350">
              <a:buNone/>
            </a:pPr>
            <a:r>
              <a:rPr lang="en-US" b="1" dirty="0">
                <a:solidFill>
                  <a:srgbClr val="00B050"/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	auxiliary verb + </a:t>
            </a:r>
            <a:r>
              <a:rPr lang="en-US" b="1" dirty="0" err="1" smtClean="0">
                <a:solidFill>
                  <a:srgbClr val="00B050"/>
                </a:solidFill>
              </a:rPr>
              <a:t>n’t</a:t>
            </a:r>
            <a:r>
              <a:rPr lang="en-US" b="1" dirty="0" smtClean="0">
                <a:solidFill>
                  <a:srgbClr val="00B050"/>
                </a:solidFill>
              </a:rPr>
              <a:t> + pronoun.</a:t>
            </a:r>
          </a:p>
          <a:p>
            <a:pPr marL="514350" indent="-514350">
              <a:buNone/>
            </a:pP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	</a:t>
            </a:r>
            <a:r>
              <a:rPr lang="en-US" b="1" dirty="0" err="1" smtClean="0">
                <a:solidFill>
                  <a:srgbClr val="00B050"/>
                </a:solidFill>
              </a:rPr>
              <a:t>Eg</a:t>
            </a:r>
            <a:r>
              <a:rPr lang="en-US" b="1" dirty="0" smtClean="0">
                <a:solidFill>
                  <a:srgbClr val="00B050"/>
                </a:solidFill>
              </a:rPr>
              <a:t>: He is retired,        Isn’t he?</a:t>
            </a:r>
          </a:p>
          <a:p>
            <a:pPr marL="514350" indent="-514350">
              <a:buNone/>
            </a:pPr>
            <a:r>
              <a:rPr lang="en-US" b="1" dirty="0">
                <a:solidFill>
                  <a:srgbClr val="00B050"/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	   This book is very costly,    isn’t it?</a:t>
            </a:r>
          </a:p>
          <a:p>
            <a:pPr marL="514350" indent="-514350">
              <a:buNone/>
            </a:pPr>
            <a:r>
              <a:rPr lang="en-US" b="1" dirty="0">
                <a:solidFill>
                  <a:srgbClr val="00B050"/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	   I am kind, aren’t I ?      (am + not = aren’t I)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FF"/>
                </a:solidFill>
              </a:rPr>
              <a:t>2</a:t>
            </a:r>
            <a:r>
              <a:rPr lang="en-US" sz="2800" b="1" dirty="0" smtClean="0">
                <a:solidFill>
                  <a:srgbClr val="FF00FF"/>
                </a:solidFill>
              </a:rPr>
              <a:t>. If the statement is negative, the tag is positive.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smtClean="0">
                <a:solidFill>
                  <a:srgbClr val="FF00FF"/>
                </a:solidFill>
              </a:rPr>
              <a:t>	auxiliary verb + pronoun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err="1" smtClean="0">
                <a:solidFill>
                  <a:srgbClr val="FF00FF"/>
                </a:solidFill>
              </a:rPr>
              <a:t>Eg</a:t>
            </a:r>
            <a:r>
              <a:rPr lang="en-US" sz="2800" b="1" dirty="0" smtClean="0">
                <a:solidFill>
                  <a:srgbClr val="FF00FF"/>
                </a:solidFill>
              </a:rPr>
              <a:t> : </a:t>
            </a:r>
            <a:r>
              <a:rPr lang="en-US" sz="2800" b="1" dirty="0" err="1" smtClean="0">
                <a:solidFill>
                  <a:srgbClr val="FF00FF"/>
                </a:solidFill>
              </a:rPr>
              <a:t>Prema</a:t>
            </a:r>
            <a:r>
              <a:rPr lang="en-US" sz="2800" b="1" dirty="0" smtClean="0">
                <a:solidFill>
                  <a:srgbClr val="FF00FF"/>
                </a:solidFill>
              </a:rPr>
              <a:t> has no children, Has she?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smtClean="0">
                <a:solidFill>
                  <a:srgbClr val="FF00FF"/>
                </a:solidFill>
              </a:rPr>
              <a:t>	she did not attend your marriage, did she?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FF"/>
                </a:solidFill>
              </a:rPr>
              <a:t>3. Without auxiliary we should use main verb.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err="1" smtClean="0">
                <a:solidFill>
                  <a:srgbClr val="FF00FF"/>
                </a:solidFill>
              </a:rPr>
              <a:t>Eg</a:t>
            </a:r>
            <a:r>
              <a:rPr lang="en-US" sz="2800" b="1" dirty="0" smtClean="0">
                <a:solidFill>
                  <a:srgbClr val="FF00FF"/>
                </a:solidFill>
              </a:rPr>
              <a:t>: They read a book.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smtClean="0">
                <a:solidFill>
                  <a:srgbClr val="FF00FF"/>
                </a:solidFill>
              </a:rPr>
              <a:t>	main verb = read (simple present tense)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smtClean="0">
                <a:solidFill>
                  <a:srgbClr val="FF00FF"/>
                </a:solidFill>
              </a:rPr>
              <a:t>			   I, we, you , they = do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	</a:t>
            </a:r>
            <a:r>
              <a:rPr lang="en-US" sz="2800" b="1" dirty="0" smtClean="0">
                <a:solidFill>
                  <a:srgbClr val="FF00FF"/>
                </a:solidFill>
              </a:rPr>
              <a:t>			   He , she, it = does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 </a:t>
            </a:r>
            <a:r>
              <a:rPr lang="en-US" sz="2800" b="1" dirty="0" smtClean="0">
                <a:solidFill>
                  <a:srgbClr val="FF00FF"/>
                </a:solidFill>
              </a:rPr>
              <a:t>          the sentence is positive, so the tag must be negative. So  the question tag for the sentence is,</a:t>
            </a:r>
          </a:p>
          <a:p>
            <a:pPr>
              <a:buNone/>
            </a:pPr>
            <a:r>
              <a:rPr lang="en-US" sz="2800" b="1" dirty="0">
                <a:solidFill>
                  <a:srgbClr val="FF00FF"/>
                </a:solidFill>
              </a:rPr>
              <a:t> </a:t>
            </a:r>
            <a:r>
              <a:rPr lang="en-US" sz="2800" b="1" dirty="0" smtClean="0">
                <a:solidFill>
                  <a:srgbClr val="FF00FF"/>
                </a:solidFill>
              </a:rPr>
              <a:t>          They read a book, don’t they?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2060"/>
                </a:solidFill>
              </a:rPr>
              <a:t>They wrote a letter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Here, wrote is a past tense , I, we , you, they , he , she, it = did</a:t>
            </a:r>
          </a:p>
          <a:p>
            <a:pPr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now, the tag is ,</a:t>
            </a:r>
          </a:p>
          <a:p>
            <a:pPr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They wrote a letter = didn’t they?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4. If words like none/ no-one / nobody /nothing / nowhere, etc., occur in a sentence, it is taken to be a negative statement, and the tag is positive.</a:t>
            </a:r>
          </a:p>
          <a:p>
            <a:pPr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Eg</a:t>
            </a:r>
            <a:r>
              <a:rPr lang="en-US" b="1" dirty="0" smtClean="0">
                <a:solidFill>
                  <a:srgbClr val="002060"/>
                </a:solidFill>
              </a:rPr>
              <a:t>: none have come, have they?</a:t>
            </a:r>
          </a:p>
          <a:p>
            <a:pPr>
              <a:buNone/>
            </a:pPr>
            <a:r>
              <a:rPr lang="en-US" b="1" dirty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	We saw no-one in the hall, did we?</a:t>
            </a:r>
          </a:p>
          <a:p>
            <a:pPr>
              <a:buNone/>
            </a:pPr>
            <a:r>
              <a:rPr lang="en-US" b="1" dirty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	I keep nothing to myself, do I?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  <a:solidFill>
            <a:srgbClr val="00CCFF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990000"/>
                </a:solidFill>
              </a:rPr>
              <a:t>5. If a sentence has a semi-negative, the sentence is treated as negative, and therefore the tag is positive.</a:t>
            </a:r>
          </a:p>
          <a:p>
            <a:pPr>
              <a:buNone/>
            </a:pPr>
            <a:r>
              <a:rPr lang="en-US" b="1" dirty="0">
                <a:solidFill>
                  <a:srgbClr val="990000"/>
                </a:solidFill>
              </a:rPr>
              <a:t>	</a:t>
            </a:r>
            <a:r>
              <a:rPr lang="en-US" b="1" dirty="0" err="1" smtClean="0">
                <a:solidFill>
                  <a:srgbClr val="990000"/>
                </a:solidFill>
              </a:rPr>
              <a:t>Eg</a:t>
            </a:r>
            <a:r>
              <a:rPr lang="en-US" b="1" dirty="0" smtClean="0">
                <a:solidFill>
                  <a:srgbClr val="990000"/>
                </a:solidFill>
              </a:rPr>
              <a:t>: My father seldom goes out, does he?</a:t>
            </a:r>
          </a:p>
          <a:p>
            <a:pPr>
              <a:buNone/>
            </a:pPr>
            <a:r>
              <a:rPr lang="en-US" b="1" dirty="0">
                <a:solidFill>
                  <a:srgbClr val="990000"/>
                </a:solidFill>
              </a:rPr>
              <a:t>	</a:t>
            </a:r>
            <a:r>
              <a:rPr lang="en-US" b="1" dirty="0" smtClean="0">
                <a:solidFill>
                  <a:srgbClr val="990000"/>
                </a:solidFill>
              </a:rPr>
              <a:t>	</a:t>
            </a:r>
            <a:r>
              <a:rPr lang="en-US" b="1" dirty="0" err="1" smtClean="0">
                <a:solidFill>
                  <a:srgbClr val="990000"/>
                </a:solidFill>
              </a:rPr>
              <a:t>Preetha</a:t>
            </a:r>
            <a:r>
              <a:rPr lang="en-US" b="1" dirty="0" smtClean="0">
                <a:solidFill>
                  <a:srgbClr val="990000"/>
                </a:solidFill>
              </a:rPr>
              <a:t> rarely pets her children, does she?</a:t>
            </a:r>
          </a:p>
          <a:p>
            <a:pPr>
              <a:buNone/>
            </a:pPr>
            <a:r>
              <a:rPr lang="en-US" b="1" dirty="0" smtClean="0">
                <a:solidFill>
                  <a:srgbClr val="990000"/>
                </a:solidFill>
              </a:rPr>
              <a:t>6. The suggestion beginning with the word ‘Let’s ‘ – ‘shall we?’</a:t>
            </a:r>
          </a:p>
          <a:p>
            <a:pPr>
              <a:buNone/>
            </a:pPr>
            <a:r>
              <a:rPr lang="en-US" b="1" dirty="0">
                <a:solidFill>
                  <a:srgbClr val="990000"/>
                </a:solidFill>
              </a:rPr>
              <a:t>	</a:t>
            </a:r>
            <a:r>
              <a:rPr lang="en-US" b="1" dirty="0" smtClean="0">
                <a:solidFill>
                  <a:srgbClr val="990000"/>
                </a:solidFill>
              </a:rPr>
              <a:t>	</a:t>
            </a:r>
            <a:r>
              <a:rPr lang="en-US" b="1" dirty="0" err="1" smtClean="0">
                <a:solidFill>
                  <a:srgbClr val="990000"/>
                </a:solidFill>
              </a:rPr>
              <a:t>Eg</a:t>
            </a:r>
            <a:r>
              <a:rPr lang="en-US" b="1" dirty="0" smtClean="0">
                <a:solidFill>
                  <a:srgbClr val="990000"/>
                </a:solidFill>
              </a:rPr>
              <a:t>: Let’s go for a walk, shall we ?</a:t>
            </a:r>
          </a:p>
          <a:p>
            <a:pPr>
              <a:buNone/>
            </a:pPr>
            <a:r>
              <a:rPr lang="en-US" b="1" dirty="0">
                <a:solidFill>
                  <a:srgbClr val="990000"/>
                </a:solidFill>
              </a:rPr>
              <a:t>	</a:t>
            </a:r>
            <a:r>
              <a:rPr lang="en-US" b="1" dirty="0" smtClean="0">
                <a:solidFill>
                  <a:srgbClr val="990000"/>
                </a:solidFill>
              </a:rPr>
              <a:t>	       Let’s donate blood, shall we?</a:t>
            </a:r>
          </a:p>
          <a:p>
            <a:pPr>
              <a:buNone/>
            </a:pP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553200"/>
          </a:xfrm>
          <a:solidFill>
            <a:srgbClr val="CCFFFF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FF"/>
                </a:solidFill>
              </a:rPr>
              <a:t>7. Imperative sentences, whether positive or negative, have the tag ‘Will you?’. If the imperative sentence has a touch of urgency, it has the negative tag, Won’t you?</a:t>
            </a:r>
          </a:p>
          <a:p>
            <a:pPr>
              <a:buNone/>
            </a:pPr>
            <a:r>
              <a:rPr lang="en-US" b="1" dirty="0">
                <a:solidFill>
                  <a:srgbClr val="FF00FF"/>
                </a:solidFill>
              </a:rPr>
              <a:t>	</a:t>
            </a:r>
            <a:r>
              <a:rPr lang="en-US" b="1" dirty="0" smtClean="0">
                <a:solidFill>
                  <a:srgbClr val="FF00FF"/>
                </a:solidFill>
              </a:rPr>
              <a:t>	</a:t>
            </a:r>
            <a:r>
              <a:rPr lang="en-US" b="1" dirty="0" err="1" smtClean="0">
                <a:solidFill>
                  <a:srgbClr val="FF00FF"/>
                </a:solidFill>
              </a:rPr>
              <a:t>Eg</a:t>
            </a:r>
            <a:r>
              <a:rPr lang="en-US" b="1" dirty="0" smtClean="0">
                <a:solidFill>
                  <a:srgbClr val="FF00FF"/>
                </a:solidFill>
              </a:rPr>
              <a:t>: Give food to the beggar, will you?</a:t>
            </a:r>
          </a:p>
          <a:p>
            <a:pPr>
              <a:buNone/>
            </a:pPr>
            <a:r>
              <a:rPr lang="en-US" b="1" dirty="0">
                <a:solidFill>
                  <a:srgbClr val="FF00FF"/>
                </a:solidFill>
              </a:rPr>
              <a:t>	</a:t>
            </a:r>
            <a:r>
              <a:rPr lang="en-US" b="1" dirty="0" smtClean="0">
                <a:solidFill>
                  <a:srgbClr val="FF00FF"/>
                </a:solidFill>
              </a:rPr>
              <a:t>		Wear a tie, will you?</a:t>
            </a:r>
          </a:p>
          <a:p>
            <a:pPr>
              <a:buNone/>
            </a:pPr>
            <a:r>
              <a:rPr lang="en-US" b="1" dirty="0">
                <a:solidFill>
                  <a:srgbClr val="FF00FF"/>
                </a:solidFill>
              </a:rPr>
              <a:t>	</a:t>
            </a:r>
            <a:r>
              <a:rPr lang="en-US" b="1" dirty="0" smtClean="0">
                <a:solidFill>
                  <a:srgbClr val="FF00FF"/>
                </a:solidFill>
              </a:rPr>
              <a:t>		Listen to me, wont you? (urgency)</a:t>
            </a:r>
          </a:p>
          <a:p>
            <a:pPr>
              <a:buNone/>
            </a:pPr>
            <a:r>
              <a:rPr lang="en-US" b="1" dirty="0" smtClean="0">
                <a:solidFill>
                  <a:srgbClr val="FF00FF"/>
                </a:solidFill>
              </a:rPr>
              <a:t>8. Though everybody, everyone, no one, nobody, someone, somebody, are singular, for the purpose of framing the tag, we use they.</a:t>
            </a:r>
          </a:p>
          <a:p>
            <a:pPr>
              <a:buNone/>
            </a:pPr>
            <a:r>
              <a:rPr lang="en-US" b="1" dirty="0">
                <a:solidFill>
                  <a:srgbClr val="FF00FF"/>
                </a:solidFill>
              </a:rPr>
              <a:t>	</a:t>
            </a:r>
            <a:r>
              <a:rPr lang="en-US" b="1" dirty="0" err="1" smtClean="0">
                <a:solidFill>
                  <a:srgbClr val="FF00FF"/>
                </a:solidFill>
              </a:rPr>
              <a:t>Eg</a:t>
            </a:r>
            <a:r>
              <a:rPr lang="en-US" b="1" dirty="0" smtClean="0">
                <a:solidFill>
                  <a:srgbClr val="FF00FF"/>
                </a:solidFill>
              </a:rPr>
              <a:t>: No one will accept it, will they?</a:t>
            </a:r>
          </a:p>
          <a:p>
            <a:pPr>
              <a:buNone/>
            </a:pPr>
            <a:r>
              <a:rPr lang="en-US" b="1" dirty="0">
                <a:solidFill>
                  <a:srgbClr val="FF00FF"/>
                </a:solidFill>
              </a:rPr>
              <a:t>	</a:t>
            </a:r>
            <a:r>
              <a:rPr lang="en-US" b="1" dirty="0" smtClean="0">
                <a:solidFill>
                  <a:srgbClr val="FF00FF"/>
                </a:solidFill>
              </a:rPr>
              <a:t>	Everyone came yesterday, didn’t they?</a:t>
            </a: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  <a:solidFill>
            <a:srgbClr val="92D05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But , every boy, every girl takes a singular tag.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</a:rPr>
              <a:t>Eg</a:t>
            </a:r>
            <a:r>
              <a:rPr lang="en-US" b="1" dirty="0" smtClean="0">
                <a:solidFill>
                  <a:srgbClr val="0000FF"/>
                </a:solidFill>
              </a:rPr>
              <a:t>: Every boy gave me a present, didn’t he?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smtClean="0">
                <a:solidFill>
                  <a:srgbClr val="0000FF"/>
                </a:solidFill>
              </a:rPr>
              <a:t>	Every girl wrote the test, didn’t she?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9. If necessary, the verb in the positive statement is </a:t>
            </a:r>
            <a:r>
              <a:rPr lang="en-US" b="1" dirty="0" err="1" smtClean="0">
                <a:solidFill>
                  <a:srgbClr val="0000FF"/>
                </a:solidFill>
              </a:rPr>
              <a:t>spilit</a:t>
            </a:r>
            <a:r>
              <a:rPr lang="en-US" b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</a:rPr>
              <a:t>Eg</a:t>
            </a:r>
            <a:r>
              <a:rPr lang="en-US" b="1" dirty="0" smtClean="0">
                <a:solidFill>
                  <a:srgbClr val="0000FF"/>
                </a:solidFill>
              </a:rPr>
              <a:t>: My brothers have had their breakfast, 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smtClean="0">
                <a:solidFill>
                  <a:srgbClr val="0000FF"/>
                </a:solidFill>
              </a:rPr>
              <a:t>	haven’t they?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EXERCISES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You have written the letter.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You returned the book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Suja</a:t>
            </a:r>
            <a:r>
              <a:rPr lang="en-US" b="1" dirty="0" smtClean="0">
                <a:solidFill>
                  <a:srgbClr val="0070C0"/>
                </a:solidFill>
              </a:rPr>
              <a:t> will be there.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Her father is busy.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I am always with you.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Let’s watch TV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Close the door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Nobody likes him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I drew a line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There were only a few guests.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159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QUESTION TAG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TAG</dc:title>
  <dc:creator>ARUNKUMAR</dc:creator>
  <cp:lastModifiedBy>ARUN KUMAR</cp:lastModifiedBy>
  <cp:revision>16</cp:revision>
  <dcterms:created xsi:type="dcterms:W3CDTF">2008-12-31T18:34:16Z</dcterms:created>
  <dcterms:modified xsi:type="dcterms:W3CDTF">2023-04-08T08:35:26Z</dcterms:modified>
</cp:coreProperties>
</file>